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3"/>
  </p:notesMasterIdLst>
  <p:sldIdLst>
    <p:sldId id="256" r:id="rId2"/>
    <p:sldId id="554" r:id="rId3"/>
    <p:sldId id="556" r:id="rId4"/>
    <p:sldId id="559" r:id="rId5"/>
    <p:sldId id="782" r:id="rId6"/>
    <p:sldId id="535" r:id="rId7"/>
    <p:sldId id="790" r:id="rId8"/>
    <p:sldId id="791" r:id="rId9"/>
    <p:sldId id="787" r:id="rId10"/>
    <p:sldId id="788" r:id="rId11"/>
    <p:sldId id="530" r:id="rId1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</p:embeddedFontLst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D3"/>
    <a:srgbClr val="3333CC"/>
    <a:srgbClr val="0066FF"/>
    <a:srgbClr val="0066CC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9" autoAdjust="0"/>
    <p:restoredTop sz="90712" autoAdjust="0"/>
  </p:normalViewPr>
  <p:slideViewPr>
    <p:cSldViewPr>
      <p:cViewPr varScale="1">
        <p:scale>
          <a:sx n="131" d="100"/>
          <a:sy n="131" d="100"/>
        </p:scale>
        <p:origin x="45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44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AECF2-4ECE-4B77-9B63-89B555F968CE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33131-76A5-42A0-BF8E-B774CBD27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8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02CAF-6C2C-7E41-8A1B-F0F7FE3E3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C4E0E-BE16-8146-AB4D-60AC92730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90AEE-6B78-8246-B5A2-584830E2B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C957C-3953-D444-B58C-5B8726D53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9B91-9ADE-FC4A-899B-237E56F7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29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BE47A-27C9-B443-AE35-60134A54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5AD5F-BF80-4D47-A6AA-014DB8A1A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2E76A-6209-104F-9A64-5B3650435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EFE5D-4276-D84D-A383-68C15D86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8E7A9-A811-5146-BA99-8A7504754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70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A051D-5C3A-574D-8350-D329EDB427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C8815-6CD3-2A45-9340-47FD24589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77B55-9EBF-934E-9A88-4AA6D93A2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81FC9-4731-914B-8E01-98754808F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5C060-8592-F147-9FF4-22D10708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1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9D9C-F33D-CE41-9882-B0CFBD5B9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7B141-6048-BB41-A95C-30EAF6D76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07CEC-8FB5-264C-949F-891AC9C4F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C003A-3DC8-684C-A80D-E105F1A8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56457-1099-CF42-98DD-777C2356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43492-25E6-0045-AE24-C7460D8F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78DB2-7E59-AB42-A867-C7977F957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1940D-EB21-E14A-9159-FA62F34EF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2C492-6680-0E40-BE7F-5253223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4355-20B8-ED45-9DBA-E1133C2F3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15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F3B11-1931-0741-A602-B292659B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F134A-0E27-EF49-AB25-F1EC03F0FF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C65E9-AA3D-A043-ACC4-A97CB92E5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E2580-8D66-5D41-A0C7-D5113574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C4B11-DB20-004E-B407-363C162E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C6442-47DD-0548-BC97-8679627DC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25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598D3-19FE-3149-A6E4-250E5779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8EC9D-DFF3-F643-BC99-17BEA11E5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DF6BC-CD02-4F40-B0FE-432A5896B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0740D9-A276-F144-8BB7-D12B59249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C241DC-ED20-5247-8ED3-738FBE46E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1BE2D1-F5DC-FB4D-ADD2-C4B5355E1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99CCD5-57CC-FE42-8A21-66D0AC06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3465A9-71C7-3742-92C5-3CACE521F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3F48-35C3-8946-BDB1-8E3B66E4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DAED88-167B-B04A-B575-BE36BA79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8C455-0DEB-E04C-A06C-C9DB6D308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00AF2-DF8E-0746-B434-D7C4C107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12CE6-2F50-454C-88E7-8A493A958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BC7F18-EA60-D84C-8BE7-F760CE82E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65B98-3EF7-7D48-A393-EDE777F64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6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DCEB-07B3-2C43-A1FB-962E7078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14943-0267-4443-91B4-D9CAB660A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38E3C-5C3E-D046-BF04-B659462EC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CB35A-F127-E54F-9A9A-E2B4B1D0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DF0E1-49CF-5446-82D2-462030BE7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B6C27-9D37-FA43-8DA7-E2A7845DF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36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97BEA-7FE2-B84A-8C30-8ED1CF310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93A95F-A1B3-034D-932D-6DB8204AB7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2840F-2520-294D-A3F4-6425B379B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2766A1-DC02-024D-BAEB-3A026BF7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6D226-BF08-6B4E-BB71-CB2E0B80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93349-B41C-6A40-837D-7E0B3FF0E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9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ACCB4B-B81C-FB46-9A44-8481961F8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08767-7E03-E74B-82AE-65ECB6152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EF338-1DD0-A14D-9A7C-2C313FDAE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D701F-107A-4495-8369-668AFAEB2A32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B1523-2A32-734D-993C-1DD059220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4B704-9285-DE48-AE73-0168C83C9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11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tif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tiff"/><Relationship Id="rId5" Type="http://schemas.openxmlformats.org/officeDocument/2006/relationships/image" Target="../media/image6.tif"/><Relationship Id="rId10" Type="http://schemas.openxmlformats.org/officeDocument/2006/relationships/image" Target="../media/image11.tiff"/><Relationship Id="rId4" Type="http://schemas.openxmlformats.org/officeDocument/2006/relationships/image" Target="../media/image5.png"/><Relationship Id="rId9" Type="http://schemas.openxmlformats.org/officeDocument/2006/relationships/image" Target="../media/image10.tiff"/><Relationship Id="rId14" Type="http://schemas.openxmlformats.org/officeDocument/2006/relationships/image" Target="../media/image15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0" y="2540000"/>
            <a:ext cx="1905" cy="1905"/>
          </a:xfrm>
          <a:prstGeom prst="rect">
            <a:avLst/>
          </a:prstGeom>
        </p:spPr>
      </p:pic>
      <p:sp>
        <p:nvSpPr>
          <p:cNvPr id="6" name="Subtitle 9"/>
          <p:cNvSpPr txBox="1">
            <a:spLocks/>
          </p:cNvSpPr>
          <p:nvPr/>
        </p:nvSpPr>
        <p:spPr>
          <a:xfrm>
            <a:off x="1219200" y="3429000"/>
            <a:ext cx="6934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ctrTitle"/>
          </p:nvPr>
        </p:nvSpPr>
        <p:spPr>
          <a:xfrm>
            <a:off x="685799" y="304800"/>
            <a:ext cx="7772400" cy="1524000"/>
          </a:xfrm>
        </p:spPr>
        <p:txBody>
          <a:bodyPr>
            <a:normAutofit/>
          </a:bodyPr>
          <a:lstStyle/>
          <a:p>
            <a:r>
              <a:rPr lang="en-US" dirty="0"/>
              <a:t>Immersion Training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6477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1905000"/>
            <a:ext cx="5080000" cy="304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EA5343-89AD-E24D-9A59-7DBA85EE438A}"/>
              </a:ext>
            </a:extLst>
          </p:cNvPr>
          <p:cNvSpPr/>
          <p:nvPr/>
        </p:nvSpPr>
        <p:spPr>
          <a:xfrm>
            <a:off x="2312695" y="5105400"/>
            <a:ext cx="45186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/>
              <a:t>Dennis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Zhang</a:t>
            </a:r>
          </a:p>
          <a:p>
            <a:pPr algn="ctr"/>
            <a:r>
              <a:rPr lang="en-US" altLang="zh-CN" sz="2400" b="1" dirty="0"/>
              <a:t>Washington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University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St.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Louis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75732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1524000"/>
            <a:ext cx="7239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Part 3: Machine Learning + Optimization: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Module </a:t>
            </a:r>
            <a:r>
              <a:rPr lang="en-US" altLang="zh-CN" sz="2000" dirty="0"/>
              <a:t>4</a:t>
            </a:r>
            <a:r>
              <a:rPr lang="en-US" sz="2000" dirty="0"/>
              <a:t>: Machine Learning with Optimization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Project 3: Stochastic Optimization with Machine Learning</a:t>
            </a:r>
            <a:endParaRPr lang="en-US" sz="2400" dirty="0"/>
          </a:p>
          <a:p>
            <a:endParaRPr lang="en-US" sz="2400" b="1" dirty="0"/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Part 4: Neural Networks and Deep Learning: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Module </a:t>
            </a:r>
            <a:r>
              <a:rPr lang="en-US" altLang="zh-CN" sz="2000" dirty="0"/>
              <a:t>5</a:t>
            </a:r>
            <a:r>
              <a:rPr lang="en-US" sz="2000" dirty="0"/>
              <a:t>: Neural Networks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sz="2000" dirty="0"/>
              <a:t>Deep Learning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529" y="0"/>
            <a:ext cx="38169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About this Training</a:t>
            </a:r>
          </a:p>
        </p:txBody>
      </p:sp>
    </p:spTree>
    <p:extLst>
      <p:ext uri="{BB962C8B-B14F-4D97-AF65-F5344CB8AC3E}">
        <p14:creationId xmlns:p14="http://schemas.microsoft.com/office/powerpoint/2010/main" val="3814158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046893"/>
            <a:ext cx="7886700" cy="50292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part</a:t>
            </a:r>
            <a:r>
              <a:rPr lang="zh-CN" altLang="en-US" sz="2400" dirty="0"/>
              <a:t> </a:t>
            </a:r>
            <a:r>
              <a:rPr lang="en-US" altLang="zh-CN" sz="2400" dirty="0"/>
              <a:t>will</a:t>
            </a:r>
            <a:r>
              <a:rPr lang="zh-CN" altLang="en-US" sz="2400" dirty="0"/>
              <a:t> </a:t>
            </a:r>
            <a:r>
              <a:rPr lang="en-US" altLang="zh-CN" sz="2400" dirty="0"/>
              <a:t>consist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zh-CN" altLang="en-US" sz="2400" dirty="0"/>
              <a:t> </a:t>
            </a:r>
            <a:r>
              <a:rPr lang="en-US" altLang="zh-CN" sz="2400" dirty="0"/>
              <a:t>things:</a:t>
            </a:r>
          </a:p>
          <a:p>
            <a:pPr lvl="1"/>
            <a:r>
              <a:rPr lang="en-US" altLang="zh-CN" sz="2100" b="1" u="sng" dirty="0"/>
              <a:t>For each module in a part:</a:t>
            </a:r>
          </a:p>
          <a:p>
            <a:pPr lvl="2"/>
            <a:r>
              <a:rPr lang="en-US" altLang="zh-CN" sz="1800" b="1" u="sng" dirty="0"/>
              <a:t>Class</a:t>
            </a:r>
            <a:r>
              <a:rPr lang="zh-CN" altLang="en-US" sz="1800" b="1" u="sng" dirty="0"/>
              <a:t> </a:t>
            </a:r>
            <a:r>
              <a:rPr lang="en-US" altLang="zh-CN" sz="1800" b="1" u="sng" dirty="0"/>
              <a:t>presentation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teach</a:t>
            </a:r>
            <a:r>
              <a:rPr lang="zh-CN" altLang="en-US" sz="1800" dirty="0"/>
              <a:t> </a:t>
            </a:r>
            <a:r>
              <a:rPr lang="en-US" altLang="zh-CN" sz="1800" dirty="0"/>
              <a:t>you</a:t>
            </a:r>
            <a:r>
              <a:rPr lang="zh-CN" altLang="en-US" sz="1800" dirty="0"/>
              <a:t> </a:t>
            </a:r>
            <a:r>
              <a:rPr lang="en-US" altLang="zh-CN" sz="1800" dirty="0"/>
              <a:t>news</a:t>
            </a:r>
            <a:r>
              <a:rPr lang="zh-CN" altLang="en-US" sz="1800" dirty="0"/>
              <a:t> </a:t>
            </a:r>
            <a:r>
              <a:rPr lang="en-US" altLang="zh-CN" sz="1800" dirty="0"/>
              <a:t>skills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techniques.</a:t>
            </a:r>
            <a:r>
              <a:rPr lang="zh-CN" altLang="en-US" sz="1800" dirty="0"/>
              <a:t> </a:t>
            </a:r>
            <a:endParaRPr lang="en-US" sz="1800" dirty="0"/>
          </a:p>
          <a:p>
            <a:pPr lvl="2"/>
            <a:r>
              <a:rPr lang="en-US" altLang="zh-CN" sz="1800" b="1" u="sng" dirty="0"/>
              <a:t>Practice exercises</a:t>
            </a:r>
            <a:r>
              <a:rPr lang="zh-CN" altLang="en-US" sz="1800" b="1" u="sng" dirty="0"/>
              <a:t> </a:t>
            </a:r>
            <a:r>
              <a:rPr lang="en-US" altLang="zh-CN" sz="1800" dirty="0"/>
              <a:t>that</a:t>
            </a:r>
            <a:r>
              <a:rPr lang="zh-CN" altLang="en-US" sz="1800" dirty="0"/>
              <a:t> </a:t>
            </a:r>
            <a:r>
              <a:rPr lang="en-US" altLang="zh-CN" sz="1800" dirty="0"/>
              <a:t>help you to </a:t>
            </a:r>
            <a:r>
              <a:rPr lang="en-US" altLang="zh-CN" sz="1800" i="1" dirty="0"/>
              <a:t>directly</a:t>
            </a:r>
            <a:r>
              <a:rPr lang="en-US" altLang="zh-CN" sz="1800" dirty="0"/>
              <a:t> apply the skills you learnt in this module.</a:t>
            </a:r>
          </a:p>
          <a:p>
            <a:pPr lvl="2"/>
            <a:endParaRPr lang="en-US" sz="1800" dirty="0"/>
          </a:p>
          <a:p>
            <a:pPr lvl="1"/>
            <a:r>
              <a:rPr lang="en-US" altLang="zh-CN" sz="2100" dirty="0"/>
              <a:t>After all modules in one part, we will finish a project that builds upon all knowledge points and techniques from all modules in this paper.</a:t>
            </a:r>
          </a:p>
          <a:p>
            <a:pPr lvl="1"/>
            <a:endParaRPr lang="en-US" sz="2400" dirty="0"/>
          </a:p>
          <a:p>
            <a:r>
              <a:rPr lang="en-US" altLang="zh-CN" sz="2400" dirty="0"/>
              <a:t>We will have a 10-minute break every 80 minutes.</a:t>
            </a:r>
            <a:endParaRPr lang="en-US" sz="21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8160" y="51013"/>
            <a:ext cx="435138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Structure of </a:t>
            </a:r>
            <a:r>
              <a:rPr lang="en-US" altLang="zh-CN" sz="3600" b="1" dirty="0">
                <a:solidFill>
                  <a:schemeClr val="bg1"/>
                </a:solidFill>
              </a:rPr>
              <a:t>Each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Part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36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7690" y="51013"/>
            <a:ext cx="314861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Session</a:t>
            </a:r>
            <a:r>
              <a:rPr lang="en-US" sz="3600" b="1" dirty="0">
                <a:solidFill>
                  <a:schemeClr val="bg1"/>
                </a:solidFill>
              </a:rPr>
              <a:t> Outline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7200" y="15240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dirty="0"/>
              <a:t>Mutual</a:t>
            </a:r>
            <a:r>
              <a:rPr lang="zh-CN" altLang="en-US" sz="2400" dirty="0"/>
              <a:t> </a:t>
            </a:r>
            <a:r>
              <a:rPr lang="en-US" altLang="zh-CN" sz="2400" dirty="0"/>
              <a:t>Introduction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FontTx/>
              <a:buAutoNum type="arabicPeriod"/>
            </a:pPr>
            <a:r>
              <a:rPr lang="en-US" altLang="zh-CN" sz="2400" dirty="0">
                <a:latin typeface="Arial" charset="0"/>
                <a:cs typeface="Arial" charset="0"/>
              </a:rPr>
              <a:t>Course Information</a:t>
            </a:r>
          </a:p>
          <a:p>
            <a:pPr marL="457200" indent="-457200">
              <a:buFontTx/>
              <a:buAutoNum type="arabicPeriod"/>
            </a:pPr>
            <a:endParaRPr lang="en-US" sz="2400" dirty="0">
              <a:latin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9952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23655" y="51013"/>
            <a:ext cx="208262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About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me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0375" y="1100043"/>
            <a:ext cx="8229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cs typeface="Arial" charset="0"/>
              </a:rPr>
              <a:t>Assistant Professor of OMM in Olin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cs typeface="Arial" charset="0"/>
              </a:rPr>
              <a:t>Academic: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cs typeface="Arial" charset="0"/>
              </a:rPr>
              <a:t>Computer Science and Applied Mathematics Undergraduate at UCLA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cs typeface="Arial" charset="0"/>
              </a:rPr>
              <a:t>Computer Science Master at Georgia Tech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cs typeface="Arial" charset="0"/>
              </a:rPr>
              <a:t>Operations Research and Economics PhD at Northwestern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cs typeface="Arial" charset="0"/>
              </a:rPr>
              <a:t>Professional: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cs typeface="Arial" charset="0"/>
              </a:rPr>
              <a:t>Software Engineer at </a:t>
            </a:r>
            <a:r>
              <a:rPr lang="en-US" sz="2000" dirty="0" err="1">
                <a:latin typeface="Arial" charset="0"/>
                <a:cs typeface="Arial" charset="0"/>
              </a:rPr>
              <a:t>Symentec</a:t>
            </a:r>
            <a:endParaRPr lang="en-US" sz="2000" dirty="0">
              <a:latin typeface="Arial" charset="0"/>
              <a:cs typeface="Arial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cs typeface="Arial" charset="0"/>
              </a:rPr>
              <a:t>Quotative Trade at Jane Street (Five Rings)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cs typeface="Arial" charset="0"/>
              </a:rPr>
              <a:t>Machine Learning Scientist at Google</a:t>
            </a:r>
          </a:p>
        </p:txBody>
      </p:sp>
    </p:spTree>
    <p:extLst>
      <p:ext uri="{BB962C8B-B14F-4D97-AF65-F5344CB8AC3E}">
        <p14:creationId xmlns:p14="http://schemas.microsoft.com/office/powerpoint/2010/main" val="3751619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35929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2800" y="46166"/>
            <a:ext cx="208262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About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me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0375" y="1100043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cs typeface="Arial" charset="0"/>
              </a:rPr>
              <a:t>Now I actively work with Tech giants, Chinese unicorns</a:t>
            </a:r>
            <a:r>
              <a:rPr lang="en-US" altLang="zh-CN" sz="2400" dirty="0">
                <a:latin typeface="Arial" charset="0"/>
                <a:cs typeface="Arial" charset="0"/>
              </a:rPr>
              <a:t>,</a:t>
            </a:r>
            <a:r>
              <a:rPr lang="zh-CN" alt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>
                <a:latin typeface="Arial" charset="0"/>
                <a:cs typeface="Arial" charset="0"/>
              </a:rPr>
              <a:t>hedge</a:t>
            </a:r>
            <a:r>
              <a:rPr lang="zh-CN" altLang="en-US" sz="2400" dirty="0">
                <a:latin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cs typeface="Arial" charset="0"/>
              </a:rPr>
              <a:t>funds</a:t>
            </a:r>
            <a:r>
              <a:rPr lang="zh-CN" altLang="en-US" sz="2400" dirty="0">
                <a:latin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cs typeface="Arial" charset="0"/>
              </a:rPr>
              <a:t>and</a:t>
            </a:r>
            <a:r>
              <a:rPr lang="zh-CN" altLang="en-US" sz="2400" dirty="0">
                <a:latin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cs typeface="Arial" charset="0"/>
              </a:rPr>
              <a:t>retailers</a:t>
            </a:r>
            <a:endParaRPr lang="en-US" sz="2000" dirty="0">
              <a:latin typeface="Arial" charset="0"/>
              <a:cs typeface="Arial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995CB6-D62C-A04E-91CF-1ABA779D1518}"/>
              </a:ext>
            </a:extLst>
          </p:cNvPr>
          <p:cNvGrpSpPr/>
          <p:nvPr/>
        </p:nvGrpSpPr>
        <p:grpSpPr>
          <a:xfrm>
            <a:off x="19050" y="2133600"/>
            <a:ext cx="2800350" cy="4331732"/>
            <a:chOff x="19050" y="2133600"/>
            <a:chExt cx="2800350" cy="433173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B8F50AA-D680-5343-9717-F12F2580CA5D}"/>
                </a:ext>
              </a:extLst>
            </p:cNvPr>
            <p:cNvGrpSpPr/>
            <p:nvPr/>
          </p:nvGrpSpPr>
          <p:grpSpPr>
            <a:xfrm>
              <a:off x="19050" y="2133600"/>
              <a:ext cx="2800350" cy="3581400"/>
              <a:chOff x="394578" y="2105025"/>
              <a:chExt cx="3152478" cy="3813048"/>
            </a:xfrm>
          </p:grpSpPr>
          <p:pic>
            <p:nvPicPr>
              <p:cNvPr id="16" name="Picture 4" descr="Picture 4">
                <a:extLst>
                  <a:ext uri="{FF2B5EF4-FFF2-40B4-BE49-F238E27FC236}">
                    <a16:creationId xmlns:a16="http://schemas.microsoft.com/office/drawing/2014/main" id="{C4E58B1E-1C92-8249-A802-F302CE0BD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401700" y="2173827"/>
                <a:ext cx="2752950" cy="11372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" name="Picture 20" descr="Picture 20">
                <a:extLst>
                  <a:ext uri="{FF2B5EF4-FFF2-40B4-BE49-F238E27FC236}">
                    <a16:creationId xmlns:a16="http://schemas.microsoft.com/office/drawing/2014/main" id="{B204B302-9016-8744-9FE4-765C051F5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46833" y="3540193"/>
                <a:ext cx="2462684" cy="8834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" name="Picture 22" descr="Picture 22">
                <a:extLst>
                  <a:ext uri="{FF2B5EF4-FFF2-40B4-BE49-F238E27FC236}">
                    <a16:creationId xmlns:a16="http://schemas.microsoft.com/office/drawing/2014/main" id="{C4A1CC2E-FAAD-8647-A4B6-E7EAA16C6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94578" y="4452203"/>
                <a:ext cx="1497219" cy="14658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" name="Picture 13" descr="Picture 13">
                <a:extLst>
                  <a:ext uri="{FF2B5EF4-FFF2-40B4-BE49-F238E27FC236}">
                    <a16:creationId xmlns:a16="http://schemas.microsoft.com/office/drawing/2014/main" id="{2F97F887-5C99-E54F-BF70-41CCD3616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104173" y="4736557"/>
                <a:ext cx="1043332" cy="10214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D4785D8-3205-8844-81D0-D877229AB3DE}"/>
                  </a:ext>
                </a:extLst>
              </p:cNvPr>
              <p:cNvSpPr txBox="1"/>
              <p:nvPr/>
            </p:nvSpPr>
            <p:spPr>
              <a:xfrm>
                <a:off x="3362325" y="2105025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5EE095D-610C-6D47-A76C-AA68D648A604}"/>
                </a:ext>
              </a:extLst>
            </p:cNvPr>
            <p:cNvSpPr/>
            <p:nvPr/>
          </p:nvSpPr>
          <p:spPr>
            <a:xfrm>
              <a:off x="460375" y="6096000"/>
              <a:ext cx="1449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Arial" charset="0"/>
                  <a:cs typeface="Arial" charset="0"/>
                </a:rPr>
                <a:t>Tech giants</a:t>
              </a:r>
              <a:endParaRPr lang="en-US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92C78D-3CDC-C84D-9865-435BDB407D97}"/>
              </a:ext>
            </a:extLst>
          </p:cNvPr>
          <p:cNvGrpSpPr/>
          <p:nvPr/>
        </p:nvGrpSpPr>
        <p:grpSpPr>
          <a:xfrm>
            <a:off x="2819400" y="2133600"/>
            <a:ext cx="3934362" cy="4331732"/>
            <a:chOff x="2819400" y="2133600"/>
            <a:chExt cx="3934362" cy="433173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162AEF6-C282-A744-A399-91E5E5BC1855}"/>
                </a:ext>
              </a:extLst>
            </p:cNvPr>
            <p:cNvGrpSpPr/>
            <p:nvPr/>
          </p:nvGrpSpPr>
          <p:grpSpPr>
            <a:xfrm>
              <a:off x="2819400" y="2133600"/>
              <a:ext cx="3934362" cy="3858302"/>
              <a:chOff x="4371438" y="2238492"/>
              <a:chExt cx="3934362" cy="3858302"/>
            </a:xfrm>
          </p:grpSpPr>
          <p:pic>
            <p:nvPicPr>
              <p:cNvPr id="17" name="Picture 8" descr="Picture 8">
                <a:extLst>
                  <a:ext uri="{FF2B5EF4-FFF2-40B4-BE49-F238E27FC236}">
                    <a16:creationId xmlns:a16="http://schemas.microsoft.com/office/drawing/2014/main" id="{0E0445A6-FC69-9948-A097-4A4BCD3A32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564966" y="2345147"/>
                <a:ext cx="1757009" cy="7741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" name="Picture 12" descr="Picture 12">
                <a:extLst>
                  <a:ext uri="{FF2B5EF4-FFF2-40B4-BE49-F238E27FC236}">
                    <a16:creationId xmlns:a16="http://schemas.microsoft.com/office/drawing/2014/main" id="{5A5EE9F4-1A18-7D46-98B1-B030BC599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4371438" y="3575177"/>
                <a:ext cx="1988923" cy="1298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Picture 14" descr="Picture 14">
                <a:extLst>
                  <a:ext uri="{FF2B5EF4-FFF2-40B4-BE49-F238E27FC236}">
                    <a16:creationId xmlns:a16="http://schemas.microsoft.com/office/drawing/2014/main" id="{325C43D6-9E5A-4946-866F-C2A34B490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6746815" y="2238492"/>
                <a:ext cx="1558985" cy="95025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BB6DC6A-095C-2E40-8FA4-2D24309F0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9512" y="4640443"/>
                <a:ext cx="1456351" cy="145635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A282B12-CC80-AA4F-883F-AF9C44F8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86708" y="4720918"/>
                <a:ext cx="1295400" cy="12954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673971B-FC02-3B4A-87C1-91A8D0F96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15283" y="3506643"/>
                <a:ext cx="1349425" cy="1061547"/>
              </a:xfrm>
              <a:prstGeom prst="rect">
                <a:avLst/>
              </a:prstGeom>
            </p:spPr>
          </p:pic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D0A6E84-D5DB-A94E-BA49-9B99837E94DA}"/>
                </a:ext>
              </a:extLst>
            </p:cNvPr>
            <p:cNvSpPr/>
            <p:nvPr/>
          </p:nvSpPr>
          <p:spPr>
            <a:xfrm>
              <a:off x="3670222" y="6096000"/>
              <a:ext cx="21210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Arial" charset="0"/>
                  <a:cs typeface="Arial" charset="0"/>
                </a:rPr>
                <a:t>Chinese unicorns</a:t>
              </a:r>
              <a:endParaRPr lang="en-US" b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C41AD7B-EA9C-D74B-AF1F-5757F5418485}"/>
              </a:ext>
            </a:extLst>
          </p:cNvPr>
          <p:cNvGrpSpPr/>
          <p:nvPr/>
        </p:nvGrpSpPr>
        <p:grpSpPr>
          <a:xfrm>
            <a:off x="6716117" y="1976871"/>
            <a:ext cx="2427883" cy="4488461"/>
            <a:chOff x="6716117" y="1976871"/>
            <a:chExt cx="2427883" cy="4488461"/>
          </a:xfrm>
        </p:grpSpPr>
        <p:pic>
          <p:nvPicPr>
            <p:cNvPr id="52" name="Picture 2" descr="Picture 2">
              <a:extLst>
                <a:ext uri="{FF2B5EF4-FFF2-40B4-BE49-F238E27FC236}">
                  <a16:creationId xmlns:a16="http://schemas.microsoft.com/office/drawing/2014/main" id="{6F1818D2-7797-E744-904D-A32ED0CF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253498" y="4006471"/>
              <a:ext cx="1447802" cy="1447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" name="Picture 17" descr="Picture 17">
              <a:extLst>
                <a:ext uri="{FF2B5EF4-FFF2-40B4-BE49-F238E27FC236}">
                  <a16:creationId xmlns:a16="http://schemas.microsoft.com/office/drawing/2014/main" id="{13C6236C-8093-844D-925B-EC30800F6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6716117" y="3096369"/>
              <a:ext cx="2427883" cy="610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Picture 16" descr="Picture 16">
              <a:extLst>
                <a:ext uri="{FF2B5EF4-FFF2-40B4-BE49-F238E27FC236}">
                  <a16:creationId xmlns:a16="http://schemas.microsoft.com/office/drawing/2014/main" id="{F6813C18-9366-E544-B488-BB7172A34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7107214" y="1976871"/>
              <a:ext cx="1740370" cy="10808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8906475-0417-9A47-9707-657DA6670AFB}"/>
                </a:ext>
              </a:extLst>
            </p:cNvPr>
            <p:cNvSpPr/>
            <p:nvPr/>
          </p:nvSpPr>
          <p:spPr>
            <a:xfrm>
              <a:off x="7511633" y="6096000"/>
              <a:ext cx="11592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Arial" charset="0"/>
                  <a:cs typeface="Arial" charset="0"/>
                </a:rPr>
                <a:t>Retailers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61214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DE35-F8F7-8749-B4F9-57F1FFFEB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2622550" cy="994172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“live”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en-US" dirty="0"/>
          </a:p>
        </p:txBody>
      </p:sp>
      <p:pic>
        <p:nvPicPr>
          <p:cNvPr id="4" name="ScreenRecording_05-20-2018 16-49-14.MP4">
            <a:hlinkClick r:id="" action="ppaction://media"/>
            <a:extLst>
              <a:ext uri="{FF2B5EF4-FFF2-40B4-BE49-F238E27FC236}">
                <a16:creationId xmlns:a16="http://schemas.microsoft.com/office/drawing/2014/main" id="{4B70FADB-BDC1-414A-B832-D2AF87EBF1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3347" y="963919"/>
            <a:ext cx="3024320" cy="49098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269322-1564-4F4E-B165-42294C66CCB1}"/>
              </a:ext>
            </a:extLst>
          </p:cNvPr>
          <p:cNvSpPr/>
          <p:nvPr/>
        </p:nvSpPr>
        <p:spPr>
          <a:xfrm>
            <a:off x="628650" y="2407878"/>
            <a:ext cx="326601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Optima" panose="02000503060000020004" pitchFamily="2" charset="0"/>
              </a:rPr>
              <a:t>This</a:t>
            </a:r>
            <a:r>
              <a:rPr lang="zh-CN" altLang="en-US" sz="1500" dirty="0">
                <a:latin typeface="Optima" panose="02000503060000020004" pitchFamily="2" charset="0"/>
              </a:rPr>
              <a:t> </a:t>
            </a:r>
            <a:r>
              <a:rPr lang="en-US" altLang="zh-CN" sz="1500" dirty="0">
                <a:latin typeface="Optima" panose="02000503060000020004" pitchFamily="2" charset="0"/>
              </a:rPr>
              <a:t>is</a:t>
            </a:r>
            <a:r>
              <a:rPr lang="zh-CN" altLang="en-US" sz="1500" dirty="0">
                <a:latin typeface="Optima" panose="02000503060000020004" pitchFamily="2" charset="0"/>
              </a:rPr>
              <a:t> </a:t>
            </a:r>
            <a:r>
              <a:rPr lang="en-US" altLang="zh-CN" sz="1500" dirty="0">
                <a:latin typeface="Optima" panose="02000503060000020004" pitchFamily="2" charset="0"/>
              </a:rPr>
              <a:t>a</a:t>
            </a:r>
            <a:r>
              <a:rPr lang="zh-CN" altLang="en-US" sz="1500" dirty="0">
                <a:latin typeface="Optima" panose="02000503060000020004" pitchFamily="2" charset="0"/>
              </a:rPr>
              <a:t> </a:t>
            </a:r>
            <a:r>
              <a:rPr lang="en-US" altLang="zh-CN" sz="1500" dirty="0">
                <a:latin typeface="Optima" panose="02000503060000020004" pitchFamily="2" charset="0"/>
              </a:rPr>
              <a:t>”live”</a:t>
            </a:r>
            <a:r>
              <a:rPr lang="zh-CN" altLang="en-US" sz="1500" dirty="0">
                <a:latin typeface="Optima" panose="02000503060000020004" pitchFamily="2" charset="0"/>
              </a:rPr>
              <a:t> </a:t>
            </a:r>
            <a:r>
              <a:rPr lang="en-US" altLang="zh-CN" sz="1500" dirty="0">
                <a:latin typeface="Optima" panose="02000503060000020004" pitchFamily="2" charset="0"/>
              </a:rPr>
              <a:t>demo</a:t>
            </a:r>
            <a:r>
              <a:rPr lang="zh-CN" altLang="en-US" sz="1500" dirty="0">
                <a:latin typeface="Optima" panose="02000503060000020004" pitchFamily="2" charset="0"/>
              </a:rPr>
              <a:t> </a:t>
            </a:r>
            <a:r>
              <a:rPr lang="en-US" altLang="zh-CN" sz="1500" dirty="0">
                <a:latin typeface="Optima" panose="02000503060000020004" pitchFamily="2" charset="0"/>
              </a:rPr>
              <a:t>from</a:t>
            </a:r>
            <a:r>
              <a:rPr lang="zh-CN" altLang="en-US" sz="1500" dirty="0">
                <a:latin typeface="Optima" panose="02000503060000020004" pitchFamily="2" charset="0"/>
              </a:rPr>
              <a:t> </a:t>
            </a:r>
            <a:r>
              <a:rPr lang="en-US" altLang="zh-CN" sz="1500" dirty="0">
                <a:latin typeface="Optima" panose="02000503060000020004" pitchFamily="2" charset="0"/>
              </a:rPr>
              <a:t>yesterday</a:t>
            </a:r>
            <a:r>
              <a:rPr lang="zh-CN" altLang="en-US" sz="1500" dirty="0">
                <a:latin typeface="Optima" panose="02000503060000020004" pitchFamily="2" charset="0"/>
              </a:rPr>
              <a:t> </a:t>
            </a:r>
            <a:r>
              <a:rPr lang="en-US" altLang="zh-CN" sz="1500" dirty="0">
                <a:latin typeface="Optima" panose="02000503060000020004" pitchFamily="2" charset="0"/>
              </a:rPr>
              <a:t>on</a:t>
            </a:r>
            <a:r>
              <a:rPr lang="zh-CN" altLang="en-US" sz="1500" dirty="0">
                <a:latin typeface="Optima" panose="02000503060000020004" pitchFamily="2" charset="0"/>
              </a:rPr>
              <a:t> </a:t>
            </a:r>
            <a:r>
              <a:rPr lang="en-US" altLang="zh-CN" sz="1500" dirty="0">
                <a:latin typeface="Optima" panose="02000503060000020004" pitchFamily="2" charset="0"/>
              </a:rPr>
              <a:t>the</a:t>
            </a:r>
            <a:r>
              <a:rPr lang="zh-CN" altLang="en-US" sz="1500" dirty="0">
                <a:latin typeface="Optima" panose="02000503060000020004" pitchFamily="2" charset="0"/>
              </a:rPr>
              <a:t> </a:t>
            </a:r>
            <a:r>
              <a:rPr lang="en-US" altLang="zh-CN" sz="1500" dirty="0">
                <a:latin typeface="Optima" panose="02000503060000020004" pitchFamily="2" charset="0"/>
              </a:rPr>
              <a:t>recommender</a:t>
            </a:r>
            <a:r>
              <a:rPr lang="zh-CN" altLang="en-US" sz="1500" dirty="0">
                <a:latin typeface="Optima" panose="02000503060000020004" pitchFamily="2" charset="0"/>
              </a:rPr>
              <a:t> </a:t>
            </a:r>
            <a:r>
              <a:rPr lang="en-US" altLang="zh-CN" sz="1500" dirty="0">
                <a:latin typeface="Optima" panose="02000503060000020004" pitchFamily="2" charset="0"/>
              </a:rPr>
              <a:t>system</a:t>
            </a:r>
            <a:r>
              <a:rPr lang="zh-CN" altLang="en-US" sz="1500" dirty="0">
                <a:latin typeface="Optima" panose="02000503060000020004" pitchFamily="2" charset="0"/>
              </a:rPr>
              <a:t> </a:t>
            </a:r>
            <a:r>
              <a:rPr lang="en-US" altLang="zh-CN" sz="1500" dirty="0">
                <a:latin typeface="Optima" panose="02000503060000020004" pitchFamily="2" charset="0"/>
              </a:rPr>
              <a:t>we</a:t>
            </a:r>
            <a:r>
              <a:rPr lang="zh-CN" altLang="en-US" sz="1500" dirty="0">
                <a:latin typeface="Optima" panose="02000503060000020004" pitchFamily="2" charset="0"/>
              </a:rPr>
              <a:t> </a:t>
            </a:r>
            <a:r>
              <a:rPr lang="en-US" altLang="zh-CN" sz="1500" dirty="0">
                <a:latin typeface="Optima" panose="02000503060000020004" pitchFamily="2" charset="0"/>
              </a:rPr>
              <a:t>built</a:t>
            </a:r>
            <a:r>
              <a:rPr lang="zh-CN" altLang="en-US" sz="1500" dirty="0">
                <a:latin typeface="Optima" panose="02000503060000020004" pitchFamily="2" charset="0"/>
              </a:rPr>
              <a:t> </a:t>
            </a:r>
            <a:r>
              <a:rPr lang="en-US" altLang="zh-CN" sz="1500" dirty="0">
                <a:latin typeface="Optima" panose="02000503060000020004" pitchFamily="2" charset="0"/>
              </a:rPr>
              <a:t>with</a:t>
            </a:r>
            <a:r>
              <a:rPr lang="zh-CN" altLang="en-US" sz="1500" dirty="0">
                <a:latin typeface="Optima" panose="02000503060000020004" pitchFamily="2" charset="0"/>
              </a:rPr>
              <a:t> </a:t>
            </a:r>
            <a:r>
              <a:rPr lang="en-US" altLang="zh-CN" sz="1500" dirty="0">
                <a:latin typeface="Optima" panose="02000503060000020004" pitchFamily="2" charset="0"/>
              </a:rPr>
              <a:t>Alibaba.</a:t>
            </a:r>
            <a:endParaRPr lang="en-US" sz="1500" dirty="0">
              <a:latin typeface="Optima" panose="02000503060000020004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22973E-BCEA-394F-BCD3-F3054512A221}"/>
              </a:ext>
            </a:extLst>
          </p:cNvPr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E941B-E46D-DF43-B3D0-76D242B87BEA}"/>
              </a:ext>
            </a:extLst>
          </p:cNvPr>
          <p:cNvSpPr txBox="1"/>
          <p:nvPr/>
        </p:nvSpPr>
        <p:spPr>
          <a:xfrm>
            <a:off x="990600" y="130116"/>
            <a:ext cx="766306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I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designed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the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current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recommendation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engine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for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Alibaba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13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1524000"/>
            <a:ext cx="7239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Purpose: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Learn basic Python and Pandas for data science purposes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Learn fundamental supervised learning techniques and deep learning models.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Learn to combine machine learning with optimization to build real-world automated systems.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529" y="0"/>
            <a:ext cx="38169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About this Training</a:t>
            </a:r>
          </a:p>
        </p:txBody>
      </p:sp>
    </p:spTree>
    <p:extLst>
      <p:ext uri="{BB962C8B-B14F-4D97-AF65-F5344CB8AC3E}">
        <p14:creationId xmlns:p14="http://schemas.microsoft.com/office/powerpoint/2010/main" val="2970878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529" y="0"/>
            <a:ext cx="38169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About this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A947B-2BA2-1041-9D3C-E3B0DBA68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19200"/>
            <a:ext cx="6588649" cy="49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25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529" y="0"/>
            <a:ext cx="38169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About this 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66CFA-B1E4-3C4F-B354-51B5765EC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95400"/>
            <a:ext cx="6908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24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1524000"/>
            <a:ext cx="72390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Part 1: Basic Python with Data Science: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Module 1: Basic Python and corresponding exercises.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Module 2: Data Science with Python Pandas and how to build Recommender Systems.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Project 1: Recommender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Part 2: Supervised Learning Fundamentals, Trees and XGBOOST: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Module 3: Fundamental supervised learning concepts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sz="2000" dirty="0"/>
              <a:t>Decision Tree, Random Forest and XGBOOST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Project 2: Kaggle Machine Learning Competition with XGBOOST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529" y="0"/>
            <a:ext cx="38169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About this Training</a:t>
            </a:r>
          </a:p>
        </p:txBody>
      </p:sp>
    </p:spTree>
    <p:extLst>
      <p:ext uri="{BB962C8B-B14F-4D97-AF65-F5344CB8AC3E}">
        <p14:creationId xmlns:p14="http://schemas.microsoft.com/office/powerpoint/2010/main" val="24396206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BF232@WKKQXNNFUVWZY5H8" val="4888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hello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{FE491F5A-66A1-514A-AC6E-CC56B97A388B}tf10001123</Template>
  <TotalTime>72217</TotalTime>
  <Words>368</Words>
  <Application>Microsoft Macintosh PowerPoint</Application>
  <PresentationFormat>On-screen Show (4:3)</PresentationFormat>
  <Paragraphs>61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 Light</vt:lpstr>
      <vt:lpstr>Calibri</vt:lpstr>
      <vt:lpstr>Optima</vt:lpstr>
      <vt:lpstr>Arial</vt:lpstr>
      <vt:lpstr>Office Theme</vt:lpstr>
      <vt:lpstr>Immersion Training</vt:lpstr>
      <vt:lpstr>PowerPoint Presentation</vt:lpstr>
      <vt:lpstr>PowerPoint Presentation</vt:lpstr>
      <vt:lpstr>PowerPoint Presentation</vt:lpstr>
      <vt:lpstr>A “live”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yth</dc:title>
  <dc:creator>Jake Feldman</dc:creator>
  <cp:lastModifiedBy>Zhang, Dennis</cp:lastModifiedBy>
  <cp:revision>790</cp:revision>
  <cp:lastPrinted>2018-08-27T19:22:02Z</cp:lastPrinted>
  <dcterms:created xsi:type="dcterms:W3CDTF">2015-04-30T01:39:07Z</dcterms:created>
  <dcterms:modified xsi:type="dcterms:W3CDTF">2018-12-05T22:09:35Z</dcterms:modified>
</cp:coreProperties>
</file>